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96" r:id="rId3"/>
    <p:sldId id="295" r:id="rId4"/>
    <p:sldId id="261" r:id="rId5"/>
    <p:sldId id="290" r:id="rId6"/>
    <p:sldId id="291" r:id="rId7"/>
    <p:sldId id="292" r:id="rId8"/>
    <p:sldId id="285" r:id="rId9"/>
    <p:sldId id="276" r:id="rId10"/>
    <p:sldId id="288" r:id="rId11"/>
    <p:sldId id="262" r:id="rId12"/>
    <p:sldId id="271" r:id="rId13"/>
    <p:sldId id="277" r:id="rId14"/>
    <p:sldId id="263" r:id="rId15"/>
    <p:sldId id="272" r:id="rId16"/>
    <p:sldId id="275" r:id="rId17"/>
    <p:sldId id="269" r:id="rId18"/>
    <p:sldId id="278" r:id="rId19"/>
    <p:sldId id="264" r:id="rId20"/>
    <p:sldId id="273" r:id="rId21"/>
    <p:sldId id="270" r:id="rId22"/>
    <p:sldId id="274" r:id="rId23"/>
    <p:sldId id="279" r:id="rId24"/>
    <p:sldId id="265" r:id="rId25"/>
    <p:sldId id="280" r:id="rId26"/>
    <p:sldId id="266" r:id="rId27"/>
    <p:sldId id="287" r:id="rId28"/>
    <p:sldId id="267" r:id="rId29"/>
    <p:sldId id="286" r:id="rId30"/>
    <p:sldId id="289" r:id="rId31"/>
    <p:sldId id="268" r:id="rId32"/>
    <p:sldId id="283" r:id="rId33"/>
    <p:sldId id="297" r:id="rId34"/>
    <p:sldId id="293" r:id="rId35"/>
    <p:sldId id="284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66FF"/>
    <a:srgbClr val="6600CC"/>
    <a:srgbClr val="442E96"/>
    <a:srgbClr val="3333CC"/>
    <a:srgbClr val="660066"/>
    <a:srgbClr val="4203C1"/>
    <a:srgbClr val="FF6699"/>
    <a:srgbClr val="FF5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20" autoAdjust="0"/>
  </p:normalViewPr>
  <p:slideViewPr>
    <p:cSldViewPr>
      <p:cViewPr>
        <p:scale>
          <a:sx n="89" d="100"/>
          <a:sy n="89" d="100"/>
        </p:scale>
        <p:origin x="-84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для шаблонов\Новая папка\Копия-raznoe9327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75" y="0"/>
            <a:ext cx="9429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1AD4E-C663-4899-95CC-71254928E9D1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FADBF-DE70-46A8-9828-CB7842BCA5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0FEDF-BFE8-4622-99EA-0F3079280B39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17FC7-D751-4805-BB82-F450E05E35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6BB12-C93A-47DA-BF57-4BFC604E08A2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B9BF0-14A7-4BF8-9751-276A3A704C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6F298-743C-4262-8252-A38CBCA857D8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361C3-F702-4442-8857-CF79F0CBE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8CB4A-6F8F-4D7F-A893-C5F2D98DED24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70775-CEC5-4597-80E1-109FBB81F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58BD3-64E1-4BE5-B617-62323FAEC0EC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DF933-21E1-4634-9731-B6705E47EA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1B781-859A-4B02-B786-E251D14E0169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5B566-904D-415D-BFE7-C89709FCD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BA824-4A77-4DE2-A42D-928FAD909868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C11E2-65C2-41C8-8CA2-3AACF5F3B0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0608E-1828-422A-AAF9-064EB2A8848A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07DC0-3F0F-4F9B-8B67-114B7453A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20944-703C-441E-B073-98CDB93A0898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A9272-BBBF-47D0-89E0-2DA6D36C6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B4186-EC07-4D59-8D33-6C4955411A26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6FDCF-84C8-47C6-8655-6FAFA2965D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97F96-CE10-4B1E-BD54-F101B227F119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F22D7-E6A7-4ABA-931B-C814C05140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2784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8F6A60-A7E6-4631-A3CA-B81FA2128646}" type="datetimeFigureOut">
              <a:rPr lang="ru-RU"/>
              <a:pPr>
                <a:defRPr/>
              </a:pPr>
              <a:t>11.12.2014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8F7B90-686F-4FC0-B223-8373F8177D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2055" name="Picture 2" descr="F:\для шаблонов\Новая папка\Безимени-1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4429125"/>
            <a:ext cx="91440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gif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54;&#1088;&#1075;&#1072;&#1085;%20&#1091;&#1095;&#1077;&#1085;&#1080;&#1095;&#1077;&#1089;&#1082;&#1086;&#1075;&#1086;%20&#1089;&#1072;&#1084;&#1086;&#1091;&#1087;&#1088;&#1072;&#1074;&#1083;&#1077;&#1085;&#1080;&#1103;\&#1055;&#1088;&#1077;&#1079;&#1077;&#1085;&#1090;&#1072;&#1094;&#1080;&#1103;%20&#1044;&#1064;&#1044;\MVI_1080.MO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gif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gif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54;&#1088;&#1075;&#1072;&#1085;%20&#1091;&#1095;&#1077;&#1085;&#1080;&#1095;&#1077;&#1089;&#1082;&#1086;&#1075;&#1086;%20&#1089;&#1072;&#1084;&#1086;&#1091;&#1087;&#1088;&#1072;&#1074;&#1083;&#1077;&#1085;&#1080;&#1103;\&#1055;&#1088;&#1077;&#1079;&#1077;&#1085;&#1090;&#1072;&#1094;&#1080;&#1103;%20&#1044;&#1064;&#1044;\DSCN2695.AVI" TargetMode="External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gif"/><Relationship Id="rId4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54;&#1088;&#1075;&#1072;&#1085;%20&#1091;&#1095;&#1077;&#1085;&#1080;&#1095;&#1077;&#1089;&#1082;&#1086;&#1075;&#1086;%20&#1089;&#1072;&#1084;&#1086;&#1091;&#1087;&#1088;&#1072;&#1074;&#1083;&#1077;&#1085;&#1080;&#1103;\&#1055;&#1088;&#1077;&#1079;&#1077;&#1085;&#1090;&#1072;&#1094;&#1080;&#1103;%20&#1044;&#1064;&#1044;\MVI_4083.AVI" TargetMode="Externa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100" name="AutoShape 2" descr="Rainbow Over The Flowering Meadows. Vector Illustration &amp;Kcy;&amp;lcy;&amp;icy;&amp;pcy;&amp;acy;&amp;rcy;&amp;tcy;&amp;ycy;, &amp;vcy;&amp;iecy;&amp;kcy;&amp;tcy;&amp;ocy;&amp;rcy;&amp;ycy;, &amp;icy; &amp;Ncy;&amp;acy;&amp;bcy;&amp;ocy;&amp;rcy; &amp;Icy;&amp;lcy;&amp;lcy;&amp;yucy;&amp;scy;&amp;tcy;&amp;rcy;&amp;acy;&amp;tscy;&amp;icy;&amp;jcy; &amp;Bcy;&amp;iecy;&amp;zcy; &amp;Ocy;&amp;pcy;&amp;lcy;&amp;acy;&amp;tcy;&amp;ycy; &amp;Ocy;&amp;tcy;&amp;chcy;&amp;icy;&amp;scy;&amp;lcy;&amp;iecy;&amp;ncy;&amp;icy;&amp;jcy;. Image 814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1" name="AutoShape 4" descr="Rainbow Over The Flowering Meadows. Vector Illustration &amp;Kcy;&amp;lcy;&amp;icy;&amp;pcy;&amp;acy;&amp;rcy;&amp;tcy;&amp;ycy;, &amp;vcy;&amp;iecy;&amp;kcy;&amp;tcy;&amp;ocy;&amp;rcy;&amp;ycy;, &amp;icy; &amp;Ncy;&amp;acy;&amp;bcy;&amp;ocy;&amp;rcy; &amp;Icy;&amp;lcy;&amp;lcy;&amp;yucy;&amp;scy;&amp;tcy;&amp;rcy;&amp;acy;&amp;tscy;&amp;icy;&amp;jcy; &amp;Bcy;&amp;iecy;&amp;zcy; &amp;Ocy;&amp;pcy;&amp;lcy;&amp;acy;&amp;tcy;&amp;ycy; &amp;Ocy;&amp;tcy;&amp;chcy;&amp;icy;&amp;scy;&amp;lcy;&amp;iecy;&amp;ncy;&amp;icy;&amp;jcy;. Image 814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2" name="AutoShape 6" descr="Rainbow Over The Flowering Meadows. Vector Illustration &amp;Kcy;&amp;lcy;&amp;icy;&amp;pcy;&amp;acy;&amp;rcy;&amp;tcy;&amp;ycy;, &amp;vcy;&amp;iecy;&amp;kcy;&amp;tcy;&amp;ocy;&amp;rcy;&amp;ycy;, &amp;icy; &amp;Ncy;&amp;acy;&amp;bcy;&amp;ocy;&amp;rcy; &amp;Icy;&amp;lcy;&amp;lcy;&amp;yucy;&amp;scy;&amp;tcy;&amp;rcy;&amp;acy;&amp;tscy;&amp;icy;&amp;jcy; &amp;Bcy;&amp;iecy;&amp;zcy; &amp;Ocy;&amp;pcy;&amp;lcy;&amp;acy;&amp;tcy;&amp;ycy; &amp;Ocy;&amp;tcy;&amp;chcy;&amp;icy;&amp;scy;&amp;lcy;&amp;iecy;&amp;ncy;&amp;icy;&amp;jcy;. Image 814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103" name="Picture 7" descr="C:\Users\ХШСШ Угинова ЛА\Pictures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6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4" name="Прямоугольник 7"/>
          <p:cNvSpPr>
            <a:spLocks noChangeArrowheads="1"/>
          </p:cNvSpPr>
          <p:nvPr/>
        </p:nvSpPr>
        <p:spPr bwMode="auto">
          <a:xfrm>
            <a:off x="2357438" y="1071563"/>
            <a:ext cx="650081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solidFill>
                  <a:srgbClr val="4203C1"/>
                </a:solidFill>
                <a:latin typeface="Times New Roman" pitchFamily="18" charset="0"/>
                <a:cs typeface="Times New Roman" pitchFamily="18" charset="0"/>
              </a:rPr>
              <a:t>МБОУ</a:t>
            </a:r>
            <a:br>
              <a:rPr lang="ru-RU" sz="2800" b="1" i="1">
                <a:solidFill>
                  <a:srgbClr val="4203C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>
                <a:solidFill>
                  <a:srgbClr val="4203C1"/>
                </a:solidFill>
                <a:latin typeface="Times New Roman" pitchFamily="18" charset="0"/>
                <a:cs typeface="Times New Roman" pitchFamily="18" charset="0"/>
              </a:rPr>
              <a:t>           «Хорновар – Шигалинская средняя общеобразовательная школа»</a:t>
            </a:r>
            <a:endParaRPr lang="ru-RU" sz="2800" i="1">
              <a:solidFill>
                <a:srgbClr val="4203C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5" name="TextBox 8"/>
          <p:cNvSpPr txBox="1">
            <a:spLocks noChangeArrowheads="1"/>
          </p:cNvSpPr>
          <p:nvPr/>
        </p:nvSpPr>
        <p:spPr bwMode="auto">
          <a:xfrm>
            <a:off x="500063" y="2286000"/>
            <a:ext cx="41433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Детская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Школьная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Дума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57686" y="2500306"/>
            <a:ext cx="4286279" cy="92333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A0A32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«Р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2986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7E71D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48CA14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40B3DC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66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6600CC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</a:p>
        </p:txBody>
      </p:sp>
      <p:pic>
        <p:nvPicPr>
          <p:cNvPr id="4107" name="Picture 5" descr="37r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813" y="285750"/>
            <a:ext cx="1873250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457200" y="5143500"/>
            <a:ext cx="8329613" cy="982663"/>
          </a:xfrm>
        </p:spPr>
        <p:txBody>
          <a:bodyPr/>
          <a:lstStyle/>
          <a:p>
            <a:r>
              <a:rPr lang="ru-RU" smtClean="0"/>
              <a:t>Захаров Николай – депутат ДШД</a:t>
            </a:r>
          </a:p>
          <a:p>
            <a:r>
              <a:rPr lang="ru-RU" smtClean="0"/>
              <a:t>Председатель комитета образования</a:t>
            </a:r>
          </a:p>
        </p:txBody>
      </p:sp>
      <p:pic>
        <p:nvPicPr>
          <p:cNvPr id="41986" name="Picture 2" descr="F:\DCIM\106___12\IMG_1850.JPG"/>
          <p:cNvPicPr>
            <a:picLocks noChangeAspect="1" noChangeArrowheads="1"/>
          </p:cNvPicPr>
          <p:nvPr/>
        </p:nvPicPr>
        <p:blipFill>
          <a:blip r:embed="rId2" cstate="print"/>
          <a:srcRect l="8333" r="12500"/>
          <a:stretch>
            <a:fillRect/>
          </a:stretch>
        </p:blipFill>
        <p:spPr bwMode="auto">
          <a:xfrm>
            <a:off x="500034" y="1643050"/>
            <a:ext cx="3580519" cy="364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Горизонтальный свиток 4"/>
          <p:cNvSpPr/>
          <p:nvPr/>
        </p:nvSpPr>
        <p:spPr>
          <a:xfrm>
            <a:off x="428625" y="285750"/>
            <a:ext cx="8286750" cy="1428750"/>
          </a:xfrm>
          <a:prstGeom prst="horizontalScroll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442E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b="1" dirty="0">
                <a:solidFill>
                  <a:srgbClr val="4203C1"/>
                </a:solidFill>
              </a:rPr>
              <a:t>Комитет образования</a:t>
            </a:r>
          </a:p>
        </p:txBody>
      </p:sp>
      <p:sp>
        <p:nvSpPr>
          <p:cNvPr id="7" name="Выноска-облако 6"/>
          <p:cNvSpPr/>
          <p:nvPr/>
        </p:nvSpPr>
        <p:spPr>
          <a:xfrm>
            <a:off x="4357686" y="1857364"/>
            <a:ext cx="4143404" cy="2357454"/>
          </a:xfrm>
          <a:prstGeom prst="cloudCallout">
            <a:avLst>
              <a:gd name="adj1" fmla="val -71059"/>
              <a:gd name="adj2" fmla="val -13738"/>
            </a:avLst>
          </a:prstGeom>
          <a:gradFill flip="none" rotWithShape="1"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  <a:tileRect r="-100000" b="-100000"/>
          </a:gra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 бойся, что не знаешь – бойся, что не  учишься.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2292" name="Picture 2" descr="C:\Users\ХШСШ Угинова ЛА\Desktop\фото\2013-14\108NIKON\DSCN17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0" y="3643313"/>
            <a:ext cx="3719513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3" descr="F:\DCIM\105___11\IMG_15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2000250"/>
            <a:ext cx="4238625" cy="3178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294" name="Picture 6" descr="F:\DCIM\106___12\IMG_18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38" y="285750"/>
            <a:ext cx="3357562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 descr="j021350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000" y="0"/>
            <a:ext cx="1857375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Выноска-облако 7"/>
          <p:cNvSpPr/>
          <p:nvPr/>
        </p:nvSpPr>
        <p:spPr>
          <a:xfrm>
            <a:off x="4714875" y="2714625"/>
            <a:ext cx="4214813" cy="1071563"/>
          </a:xfrm>
          <a:prstGeom prst="cloud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 С дипломом с конкурса « Путешествие к истокам»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3315" name="Picture 2" descr="C:\Users\ХШСШ Угинова ЛА\Desktop\фото\2013-14\Конференция НОУ\IMG_47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3810000"/>
            <a:ext cx="54292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 descr="C:\Users\ХШСШ Угинова ЛА\Desktop\фото\2013-14\Конференция НОУ\IMG_4785.JPG"/>
          <p:cNvPicPr>
            <a:picLocks noChangeAspect="1" noChangeArrowheads="1"/>
          </p:cNvPicPr>
          <p:nvPr/>
        </p:nvPicPr>
        <p:blipFill>
          <a:blip r:embed="rId3" cstate="print"/>
          <a:srcRect r="18343"/>
          <a:stretch>
            <a:fillRect/>
          </a:stretch>
        </p:blipFill>
        <p:spPr bwMode="auto">
          <a:xfrm>
            <a:off x="1285875" y="500063"/>
            <a:ext cx="4214813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 descr="C:\Users\ХШСШ Угинова ЛА\Desktop\фото\2013-14\Конференция НОУ\IMG_4809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470525" y="500063"/>
            <a:ext cx="3673475" cy="2062162"/>
          </a:xfrm>
          <a:noFill/>
        </p:spPr>
      </p:pic>
      <p:pic>
        <p:nvPicPr>
          <p:cNvPr id="13318" name="Picture 5" descr="C:\Users\ХШСШ Угинова ЛА\Desktop\фото\2013-14\Неделя математики\DSCN30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3643313"/>
            <a:ext cx="3243262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6" descr="C:\Users\ХШСШ Угинова ЛА\Desktop\фото\2013-14\Неделя математики\IMG_4104.JPG"/>
          <p:cNvPicPr>
            <a:picLocks noChangeAspect="1" noChangeArrowheads="1"/>
          </p:cNvPicPr>
          <p:nvPr/>
        </p:nvPicPr>
        <p:blipFill>
          <a:blip r:embed="rId6" cstate="print"/>
          <a:srcRect l="15625" r="13281"/>
          <a:stretch>
            <a:fillRect/>
          </a:stretch>
        </p:blipFill>
        <p:spPr bwMode="auto">
          <a:xfrm>
            <a:off x="7000875" y="2357438"/>
            <a:ext cx="1706563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Вертикальный свиток 8"/>
          <p:cNvSpPr/>
          <p:nvPr/>
        </p:nvSpPr>
        <p:spPr>
          <a:xfrm>
            <a:off x="0" y="0"/>
            <a:ext cx="2928938" cy="2000250"/>
          </a:xfrm>
          <a:prstGeom prst="verticalScroll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 </a:t>
            </a:r>
            <a:r>
              <a:rPr lang="ru-RU" sz="2800" b="1" dirty="0">
                <a:solidFill>
                  <a:srgbClr val="000000"/>
                </a:solidFill>
              </a:rPr>
              <a:t>Конференция НОУ «Интеллект»</a:t>
            </a:r>
          </a:p>
        </p:txBody>
      </p:sp>
      <p:sp>
        <p:nvSpPr>
          <p:cNvPr id="10" name="Пятно 2 9"/>
          <p:cNvSpPr/>
          <p:nvPr/>
        </p:nvSpPr>
        <p:spPr>
          <a:xfrm>
            <a:off x="-214313" y="6000750"/>
            <a:ext cx="5357813" cy="85725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 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активные участники Республиканских конкурсов</a:t>
            </a:r>
          </a:p>
        </p:txBody>
      </p:sp>
      <p:pic>
        <p:nvPicPr>
          <p:cNvPr id="13322" name="Picture 3" descr="book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0" y="2286000"/>
            <a:ext cx="1571625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928688" y="4929188"/>
            <a:ext cx="7758112" cy="1357312"/>
          </a:xfrm>
        </p:spPr>
        <p:txBody>
          <a:bodyPr/>
          <a:lstStyle/>
          <a:p>
            <a:r>
              <a:rPr lang="ru-RU" b="1" smtClean="0">
                <a:solidFill>
                  <a:srgbClr val="002060"/>
                </a:solidFill>
              </a:rPr>
              <a:t>Зайцева Дарья-депутат ДШД</a:t>
            </a:r>
          </a:p>
          <a:p>
            <a:pPr>
              <a:buFont typeface="Arial" charset="0"/>
              <a:buNone/>
            </a:pPr>
            <a:r>
              <a:rPr lang="ru-RU" b="1" smtClean="0">
                <a:solidFill>
                  <a:srgbClr val="002060"/>
                </a:solidFill>
              </a:rPr>
              <a:t>Председатель комитета культуры</a:t>
            </a:r>
            <a:br>
              <a:rPr lang="ru-RU" b="1" smtClean="0">
                <a:solidFill>
                  <a:srgbClr val="002060"/>
                </a:solidFill>
              </a:rPr>
            </a:br>
            <a:endParaRPr lang="ru-RU" b="1" smtClean="0">
              <a:solidFill>
                <a:srgbClr val="002060"/>
              </a:solidFill>
            </a:endParaRPr>
          </a:p>
        </p:txBody>
      </p:sp>
      <p:pic>
        <p:nvPicPr>
          <p:cNvPr id="34818" name="Picture 2" descr="F:\DCIM\106___12\IMG_1799.JPG"/>
          <p:cNvPicPr>
            <a:picLocks noChangeAspect="1" noChangeArrowheads="1"/>
          </p:cNvPicPr>
          <p:nvPr/>
        </p:nvPicPr>
        <p:blipFill>
          <a:blip r:embed="rId2" cstate="print"/>
          <a:srcRect l="18750" t="7291" r="9374"/>
          <a:stretch>
            <a:fillRect/>
          </a:stretch>
        </p:blipFill>
        <p:spPr bwMode="auto">
          <a:xfrm>
            <a:off x="500034" y="1454363"/>
            <a:ext cx="3632919" cy="3514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00500" y="1500188"/>
            <a:ext cx="4786313" cy="2571750"/>
          </a:xfrm>
          <a:prstGeom prst="cloudCallout">
            <a:avLst>
              <a:gd name="adj1" fmla="val -56408"/>
              <a:gd name="adj2" fmla="val -3853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chemeClr val="tx1"/>
                </a:solidFill>
              </a:rPr>
              <a:t>Тот, кто не приобрел культурных навыков, — груб.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endParaRPr lang="ru-RU" sz="2800" b="1" i="1" dirty="0">
              <a:solidFill>
                <a:schemeClr val="tx1"/>
              </a:solidFill>
            </a:endParaRPr>
          </a:p>
        </p:txBody>
      </p:sp>
      <p:sp>
        <p:nvSpPr>
          <p:cNvPr id="6" name="Круглая лента лицом вверх 5"/>
          <p:cNvSpPr/>
          <p:nvPr/>
        </p:nvSpPr>
        <p:spPr>
          <a:xfrm>
            <a:off x="214313" y="285750"/>
            <a:ext cx="8715375" cy="1071563"/>
          </a:xfrm>
          <a:prstGeom prst="ellipseRibbon2">
            <a:avLst>
              <a:gd name="adj1" fmla="val 25000"/>
              <a:gd name="adj2" fmla="val 65261"/>
              <a:gd name="adj3" fmla="val 12500"/>
            </a:avLst>
          </a:prstGeom>
          <a:solidFill>
            <a:srgbClr val="EC20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rgbClr val="FFFF00"/>
                </a:solidFill>
              </a:rPr>
              <a:t>Комитет культуры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4" name="Picture 2" descr="C:\Users\ХШСШ Угинова ЛА\Desktop\фото\2013-14\108NIKON\DSCN1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0" y="3214688"/>
            <a:ext cx="4857750" cy="2679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365" name="Picture 3" descr="C:\Users\ХШСШ Угинова ЛА\Desktop\фото\2013-14\108NIKON\DSCN1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2143125"/>
            <a:ext cx="30003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4" descr="C:\Users\ХШСШ Угинова ЛА\Desktop\фото\2014-15\День матери\IMG_16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91188" y="1000125"/>
            <a:ext cx="3452812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Выноска-облако 6"/>
          <p:cNvSpPr/>
          <p:nvPr/>
        </p:nvSpPr>
        <p:spPr>
          <a:xfrm>
            <a:off x="3571875" y="1571625"/>
            <a:ext cx="3643313" cy="1143000"/>
          </a:xfrm>
          <a:prstGeom prst="cloudCallout">
            <a:avLst>
              <a:gd name="adj1" fmla="val 12487"/>
              <a:gd name="adj2" fmla="val 29397"/>
            </a:avLst>
          </a:prstGeom>
          <a:solidFill>
            <a:srgbClr val="66FF33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0000FF"/>
                </a:solidFill>
              </a:rPr>
              <a:t>  КТД «День матери»</a:t>
            </a:r>
          </a:p>
        </p:txBody>
      </p:sp>
      <p:sp>
        <p:nvSpPr>
          <p:cNvPr id="8" name="Выноска-облако 7"/>
          <p:cNvSpPr/>
          <p:nvPr/>
        </p:nvSpPr>
        <p:spPr>
          <a:xfrm>
            <a:off x="2928938" y="5214938"/>
            <a:ext cx="4143375" cy="1643062"/>
          </a:xfrm>
          <a:prstGeom prst="cloudCallout">
            <a:avLst>
              <a:gd name="adj1" fmla="val -5994"/>
              <a:gd name="adj2" fmla="val 35633"/>
            </a:avLst>
          </a:prstGeom>
          <a:solidFill>
            <a:srgbClr val="EC20A8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</a:rPr>
              <a:t> На экскурсии в районном краеведческом музее</a:t>
            </a:r>
          </a:p>
        </p:txBody>
      </p:sp>
      <p:sp>
        <p:nvSpPr>
          <p:cNvPr id="9" name="Овальная выноска 8"/>
          <p:cNvSpPr/>
          <p:nvPr/>
        </p:nvSpPr>
        <p:spPr>
          <a:xfrm>
            <a:off x="0" y="1428750"/>
            <a:ext cx="4071938" cy="928688"/>
          </a:xfrm>
          <a:prstGeom prst="wedgeEllipseCallou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 </a:t>
            </a:r>
            <a:r>
              <a:rPr lang="ru-RU" sz="2000" b="1" dirty="0">
                <a:solidFill>
                  <a:srgbClr val="000000"/>
                </a:solidFill>
              </a:rPr>
              <a:t>Выставка «Вторая жизнь пластиковых бутылок»  </a:t>
            </a:r>
          </a:p>
        </p:txBody>
      </p:sp>
      <p:sp>
        <p:nvSpPr>
          <p:cNvPr id="10" name="Выноска-облако 9"/>
          <p:cNvSpPr/>
          <p:nvPr/>
        </p:nvSpPr>
        <p:spPr>
          <a:xfrm>
            <a:off x="0" y="0"/>
            <a:ext cx="8715375" cy="1143000"/>
          </a:xfrm>
          <a:prstGeom prst="cloudCallout">
            <a:avLst>
              <a:gd name="adj1" fmla="val -754"/>
              <a:gd name="adj2" fmla="val 41810"/>
            </a:avLst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i="1" dirty="0">
                <a:solidFill>
                  <a:srgbClr val="FF0000"/>
                </a:solidFill>
              </a:rPr>
              <a:t>Комитет культуры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8196" name="Picture 2" descr="C:\Users\ХШСШ Угинова ЛА\Desktop\фото\2014-15\104___10\IMG_09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5750" y="0"/>
            <a:ext cx="504825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 descr="C:\Users\ХШСШ Угинова ЛА\Desktop\фото\2014-15\104___10\IMG_1079.JPG"/>
          <p:cNvPicPr>
            <a:picLocks noChangeAspect="1" noChangeArrowheads="1"/>
          </p:cNvPicPr>
          <p:nvPr/>
        </p:nvPicPr>
        <p:blipFill>
          <a:blip r:embed="rId4" cstate="print"/>
          <a:srcRect l="18033" b="19125"/>
          <a:stretch>
            <a:fillRect/>
          </a:stretch>
        </p:blipFill>
        <p:spPr bwMode="auto">
          <a:xfrm>
            <a:off x="571500" y="357188"/>
            <a:ext cx="830262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4032250" y="2889250"/>
          <a:ext cx="1079500" cy="1079500"/>
        </p:xfrm>
        <a:graphic>
          <a:graphicData uri="http://schemas.openxmlformats.org/presentationml/2006/ole">
            <p:oleObj spid="_x0000_s1026" name="PDF" r:id="rId5" imgW="1080000" imgH="1080000" progId="">
              <p:embed/>
            </p:oleObj>
          </a:graphicData>
        </a:graphic>
      </p:graphicFrame>
      <p:graphicFrame>
        <p:nvGraphicFramePr>
          <p:cNvPr id="1027" name="Object 7"/>
          <p:cNvGraphicFramePr>
            <a:graphicFrameLocks noChangeAspect="1"/>
          </p:cNvGraphicFramePr>
          <p:nvPr/>
        </p:nvGraphicFramePr>
        <p:xfrm>
          <a:off x="3786188" y="2571750"/>
          <a:ext cx="1079500" cy="1079500"/>
        </p:xfrm>
        <a:graphic>
          <a:graphicData uri="http://schemas.openxmlformats.org/presentationml/2006/ole">
            <p:oleObj spid="_x0000_s1027" name="PDF" r:id="rId6" imgW="1080000" imgH="10800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3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MVI_1080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00125" y="428625"/>
            <a:ext cx="7286625" cy="5464175"/>
          </a:xfrm>
        </p:spPr>
      </p:pic>
      <p:sp>
        <p:nvSpPr>
          <p:cNvPr id="5" name="Лента лицом вниз 4"/>
          <p:cNvSpPr/>
          <p:nvPr/>
        </p:nvSpPr>
        <p:spPr>
          <a:xfrm>
            <a:off x="285750" y="5929313"/>
            <a:ext cx="8501063" cy="612775"/>
          </a:xfrm>
          <a:prstGeom prst="ribbon">
            <a:avLst>
              <a:gd name="adj1" fmla="val 0"/>
              <a:gd name="adj2" fmla="val 72295"/>
            </a:avLst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FFFF00"/>
                </a:solidFill>
              </a:rPr>
              <a:t>Учащиеся 8 класса  на  осеннем балу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2" name="Picture 2" descr="C:\Users\ХШСШ Угинова ЛА\Desktop\фото\2013-14\107NIKON\DSCN16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3624262" cy="27193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483" name="Picture 3" descr="C:\Users\ХШСШ Угинова ЛА\Desktop\фото\2013-14\108NIKON\DSCN1642.JPG"/>
          <p:cNvPicPr>
            <a:picLocks noChangeAspect="1" noChangeArrowheads="1"/>
          </p:cNvPicPr>
          <p:nvPr/>
        </p:nvPicPr>
        <p:blipFill>
          <a:blip r:embed="rId3" cstate="print"/>
          <a:srcRect t="16700"/>
          <a:stretch>
            <a:fillRect/>
          </a:stretch>
        </p:blipFill>
        <p:spPr bwMode="auto">
          <a:xfrm>
            <a:off x="5711823" y="142852"/>
            <a:ext cx="3432177" cy="3812224"/>
          </a:xfrm>
          <a:prstGeom prst="ellipse">
            <a:avLst/>
          </a:prstGeom>
          <a:noFill/>
          <a:ln>
            <a:solidFill>
              <a:srgbClr val="0066FF"/>
            </a:solidFill>
          </a:ln>
        </p:spPr>
      </p:pic>
      <p:pic>
        <p:nvPicPr>
          <p:cNvPr id="17414" name="Picture 4" descr="C:\Users\ХШСШ Угинова ЛА\Desktop\фото\2013-14\109NIKON\DSCN18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3803650"/>
            <a:ext cx="3790950" cy="2844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66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7415" name="Picture 5" descr="C:\Users\ХШСШ Угинова ЛА\Desktop\фото\2014-15\104___10\IMG_09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5" y="3643313"/>
            <a:ext cx="3571875" cy="2678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6600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Солнце 9"/>
          <p:cNvSpPr/>
          <p:nvPr/>
        </p:nvSpPr>
        <p:spPr>
          <a:xfrm>
            <a:off x="3357563" y="500063"/>
            <a:ext cx="3429000" cy="3000375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sz="1600" b="1" dirty="0">
                <a:solidFill>
                  <a:schemeClr val="tx1"/>
                </a:solidFill>
              </a:rPr>
              <a:t>Юные  модельеры</a:t>
            </a:r>
          </a:p>
        </p:txBody>
      </p:sp>
      <p:sp>
        <p:nvSpPr>
          <p:cNvPr id="11" name="Сердце 10"/>
          <p:cNvSpPr/>
          <p:nvPr/>
        </p:nvSpPr>
        <p:spPr>
          <a:xfrm>
            <a:off x="4643438" y="3643313"/>
            <a:ext cx="2286000" cy="1143000"/>
          </a:xfrm>
          <a:prstGeom prst="heart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4203C1"/>
                </a:solidFill>
              </a:rPr>
              <a:t>Мамин праздник</a:t>
            </a:r>
          </a:p>
        </p:txBody>
      </p:sp>
      <p:pic>
        <p:nvPicPr>
          <p:cNvPr id="17418" name="Picture 6" descr="j023648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214688"/>
            <a:ext cx="1357313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457200" y="5286375"/>
            <a:ext cx="8229600" cy="839788"/>
          </a:xfrm>
        </p:spPr>
        <p:txBody>
          <a:bodyPr/>
          <a:lstStyle/>
          <a:p>
            <a:r>
              <a:rPr lang="ru-RU" smtClean="0"/>
              <a:t>Степанова Анастасия – депутат ДШД</a:t>
            </a:r>
          </a:p>
          <a:p>
            <a:r>
              <a:rPr lang="ru-RU" smtClean="0"/>
              <a:t> Председатель комитета спорта</a:t>
            </a:r>
          </a:p>
        </p:txBody>
      </p:sp>
      <p:pic>
        <p:nvPicPr>
          <p:cNvPr id="35842" name="Picture 2" descr="F:\DCIM\106___12\IMG_1800.JPG"/>
          <p:cNvPicPr>
            <a:picLocks noChangeAspect="1" noChangeArrowheads="1"/>
          </p:cNvPicPr>
          <p:nvPr/>
        </p:nvPicPr>
        <p:blipFill>
          <a:blip r:embed="rId2" cstate="print"/>
          <a:srcRect l="19531" r="10156"/>
          <a:stretch>
            <a:fillRect/>
          </a:stretch>
        </p:blipFill>
        <p:spPr bwMode="auto">
          <a:xfrm>
            <a:off x="357158" y="2000240"/>
            <a:ext cx="321471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ятно 2 4"/>
          <p:cNvSpPr/>
          <p:nvPr/>
        </p:nvSpPr>
        <p:spPr>
          <a:xfrm>
            <a:off x="0" y="0"/>
            <a:ext cx="8929688" cy="1785938"/>
          </a:xfrm>
          <a:prstGeom prst="irregularSeal2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Комитет спорта</a:t>
            </a:r>
          </a:p>
        </p:txBody>
      </p:sp>
      <p:sp>
        <p:nvSpPr>
          <p:cNvPr id="7" name="Выноска-облако 6"/>
          <p:cNvSpPr/>
          <p:nvPr/>
        </p:nvSpPr>
        <p:spPr>
          <a:xfrm>
            <a:off x="4143375" y="1500188"/>
            <a:ext cx="4572000" cy="1643062"/>
          </a:xfrm>
          <a:prstGeom prst="cloudCallout">
            <a:avLst>
              <a:gd name="adj1" fmla="val -60469"/>
              <a:gd name="adj2" fmla="val 17979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FFFF00"/>
                </a:solidFill>
              </a:rPr>
              <a:t>Жизнь требует движения.</a:t>
            </a: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9459" name="Picture 2" descr="C:\Users\ХШСШ Угинова ЛА\Desktop\фото\2013-14\Зарница 2014\DSCN28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6313" y="3071813"/>
            <a:ext cx="4071937" cy="3268662"/>
          </a:xfrm>
          <a:noFill/>
        </p:spPr>
      </p:pic>
      <p:pic>
        <p:nvPicPr>
          <p:cNvPr id="19460" name="Picture 3" descr="C:\Users\ХШСШ Угинова ЛА\Desktop\фото\2013-14\Зарница 2014\IMG_4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428625"/>
            <a:ext cx="483711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F:\DCIM\106___12\IMG_17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2357438"/>
            <a:ext cx="3036887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 descr="C:\Users\ХШСШ Угинова ЛА\Desktop\фото\2013-14\Биатлон\IMG_45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1650" y="857250"/>
            <a:ext cx="461803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 descr="C:\Users\ХШСШ Угинова ЛА\Desktop\фото\2013-14\Сандиярова\DSCN10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0" y="4125913"/>
            <a:ext cx="3643313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5-конечная звезда 8"/>
          <p:cNvSpPr/>
          <p:nvPr/>
        </p:nvSpPr>
        <p:spPr>
          <a:xfrm>
            <a:off x="3071813" y="2214563"/>
            <a:ext cx="3214687" cy="2500312"/>
          </a:xfrm>
          <a:prstGeom prst="star5">
            <a:avLst/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Наши любимые игры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Эмблема ДШД «РАДУГА»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72074"/>
            <a:ext cx="8686800" cy="1054089"/>
          </a:xfrm>
        </p:spPr>
        <p:txBody>
          <a:bodyPr/>
          <a:lstStyle/>
          <a:p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6600CC"/>
                </a:solidFill>
              </a:rPr>
              <a:t>Радуга- символ единства</a:t>
            </a:r>
          </a:p>
          <a:p>
            <a:r>
              <a:rPr lang="ru-RU" sz="2000" b="1" dirty="0" smtClean="0">
                <a:solidFill>
                  <a:srgbClr val="6600CC"/>
                </a:solidFill>
              </a:rPr>
              <a:t>Солнце-  символ тепла и любви к людям </a:t>
            </a:r>
          </a:p>
          <a:p>
            <a:r>
              <a:rPr lang="ru-RU" sz="2000" b="1" dirty="0" smtClean="0">
                <a:solidFill>
                  <a:srgbClr val="6600CC"/>
                </a:solidFill>
              </a:rPr>
              <a:t>Книга –  символ знаний</a:t>
            </a:r>
          </a:p>
          <a:p>
            <a:r>
              <a:rPr lang="ru-RU" sz="2000" b="1" dirty="0" smtClean="0">
                <a:solidFill>
                  <a:srgbClr val="6600CC"/>
                </a:solidFill>
              </a:rPr>
              <a:t>Росток- символ  развития, роста и самореализации личности</a:t>
            </a:r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000108"/>
            <a:ext cx="4101444" cy="317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500166" y="4214818"/>
            <a:ext cx="735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ДЕВИЗ: </a:t>
            </a:r>
            <a:r>
              <a:rPr lang="en-US" sz="2400" b="1" i="1" dirty="0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         Ищем искорки в сердцах детей,</a:t>
            </a:r>
          </a:p>
          <a:p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                   чтоб делать жизнь полезной для людей!</a:t>
            </a:r>
            <a:endParaRPr lang="ru-RU" sz="2400" b="1" i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3" name="Picture 2" descr="C:\Users\ХШСШ Угинова ЛА\Desktop\фото\2014-15\Новая папка (2)\IMG_53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4438" y="642938"/>
            <a:ext cx="7726362" cy="5526087"/>
          </a:xfrm>
          <a:noFill/>
        </p:spPr>
      </p:pic>
      <p:sp>
        <p:nvSpPr>
          <p:cNvPr id="4" name="Выноска-облако 3"/>
          <p:cNvSpPr/>
          <p:nvPr/>
        </p:nvSpPr>
        <p:spPr>
          <a:xfrm>
            <a:off x="0" y="214313"/>
            <a:ext cx="4572000" cy="2214562"/>
          </a:xfrm>
          <a:prstGeom prst="cloudCallout">
            <a:avLst/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err="1">
                <a:solidFill>
                  <a:srgbClr val="3333CC"/>
                </a:solidFill>
              </a:rPr>
              <a:t>Флеш-моб</a:t>
            </a:r>
            <a:endParaRPr lang="ru-RU" sz="2800" b="1" dirty="0">
              <a:solidFill>
                <a:srgbClr val="3333CC"/>
              </a:solidFill>
            </a:endParaRPr>
          </a:p>
          <a:p>
            <a:pPr algn="ctr">
              <a:defRPr/>
            </a:pPr>
            <a:r>
              <a:rPr lang="ru-RU" sz="2800" dirty="0">
                <a:solidFill>
                  <a:srgbClr val="6600CC"/>
                </a:solidFill>
              </a:rPr>
              <a:t>Акция «Жизнь – без наркотиков»</a:t>
            </a:r>
          </a:p>
        </p:txBody>
      </p:sp>
      <p:pic>
        <p:nvPicPr>
          <p:cNvPr id="20485" name="Picture 30" descr="f0c849e861cb9cacb35d6e6c288d0db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3714750"/>
            <a:ext cx="2125663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31" descr="b4c44b8f40c4eeea5674a96909379de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50" y="4572000"/>
            <a:ext cx="1585913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2" descr="C:\Users\ХШСШ Угинова ЛА\Desktop\фото\2013-14\109NIKON\DSCN18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 descr="C:\Users\ХШСШ Угинова ЛА\Desktop\фото\2013-14\109NIKON\DSCN18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6125"/>
            <a:ext cx="20002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 descr="C:\Users\ХШСШ Угинова ЛА\Desktop\фото\2014-15\104___10\IMG_11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95813" y="3500438"/>
            <a:ext cx="4000500" cy="3000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1510" name="Picture 5" descr="C:\Users\ХШСШ Угинова ЛА\Desktop\фото\2014-15\104___10\IMG_1190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143500" y="571500"/>
            <a:ext cx="3405188" cy="2554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1511" name="Picture 6" descr="C:\Users\ХШСШ Угинова ЛА\Desktop\фото\2014-15\105___11\IMG_12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313" y="1785938"/>
            <a:ext cx="2762250" cy="20716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Выноска-облако 7"/>
          <p:cNvSpPr/>
          <p:nvPr/>
        </p:nvSpPr>
        <p:spPr>
          <a:xfrm>
            <a:off x="2214563" y="0"/>
            <a:ext cx="2928937" cy="150018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0000FF"/>
                </a:solidFill>
              </a:rPr>
              <a:t>Посещение бассейна «</a:t>
            </a:r>
            <a:r>
              <a:rPr lang="ru-RU" sz="2000" b="1" dirty="0" err="1">
                <a:solidFill>
                  <a:srgbClr val="0000FF"/>
                </a:solidFill>
              </a:rPr>
              <a:t>Акчарлак</a:t>
            </a:r>
            <a:r>
              <a:rPr lang="ru-RU" sz="2000" b="1" dirty="0">
                <a:solidFill>
                  <a:srgbClr val="0000FF"/>
                </a:solidFill>
              </a:rPr>
              <a:t>»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286375" y="0"/>
            <a:ext cx="3000375" cy="1214438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00FF"/>
                </a:solidFill>
              </a:rPr>
              <a:t>Сдаем нормы ГТО</a:t>
            </a:r>
          </a:p>
        </p:txBody>
      </p:sp>
      <p:pic>
        <p:nvPicPr>
          <p:cNvPr id="21514" name="Picture 10" descr="C:\Users\ХШСШ Угинова ЛА\Desktop\фото\2013-14\Кустовые соревнования\DSCN12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500" y="3500438"/>
            <a:ext cx="3433763" cy="2576512"/>
          </a:xfrm>
          <a:prstGeom prst="rect">
            <a:avLst/>
          </a:prstGeom>
          <a:ln w="127000" cap="rnd">
            <a:solidFill>
              <a:srgbClr val="442E96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Овал 10"/>
          <p:cNvSpPr/>
          <p:nvPr/>
        </p:nvSpPr>
        <p:spPr>
          <a:xfrm>
            <a:off x="285750" y="6072188"/>
            <a:ext cx="4786313" cy="785812"/>
          </a:xfrm>
          <a:prstGeom prst="ellipse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</a:rPr>
              <a:t>Кустовые соревнования на базе нашей школы</a:t>
            </a:r>
          </a:p>
        </p:txBody>
      </p:sp>
      <p:pic>
        <p:nvPicPr>
          <p:cNvPr id="21516" name="Picture 28" descr="e0c959e71197b87ae98cf4559b29b1d2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43375" y="1857375"/>
            <a:ext cx="9413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" name="Выноска-облако 4"/>
          <p:cNvSpPr/>
          <p:nvPr/>
        </p:nvSpPr>
        <p:spPr>
          <a:xfrm>
            <a:off x="714375" y="214313"/>
            <a:ext cx="8072438" cy="1571625"/>
          </a:xfrm>
          <a:prstGeom prst="cloudCallout">
            <a:avLst>
              <a:gd name="adj1" fmla="val -45831"/>
              <a:gd name="adj2" fmla="val 143753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 </a:t>
            </a:r>
            <a:r>
              <a:rPr lang="ru-RU" sz="2800" dirty="0">
                <a:solidFill>
                  <a:srgbClr val="FF0000"/>
                </a:solidFill>
              </a:rPr>
              <a:t>Акция «Спорт- альтернатива пагубным привычкам»</a:t>
            </a:r>
          </a:p>
        </p:txBody>
      </p:sp>
      <p:pic>
        <p:nvPicPr>
          <p:cNvPr id="22532" name="Picture 10" descr="j023648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13" y="3714750"/>
            <a:ext cx="1728788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DSCN2695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524000" y="1576388"/>
            <a:ext cx="6096000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xfrm>
            <a:off x="285750" y="5357813"/>
            <a:ext cx="8572500" cy="1500187"/>
          </a:xfrm>
        </p:spPr>
        <p:txBody>
          <a:bodyPr/>
          <a:lstStyle/>
          <a:p>
            <a:r>
              <a:rPr lang="ru-RU" smtClean="0"/>
              <a:t> Никифорова Эльза - депутат ДШД</a:t>
            </a:r>
          </a:p>
          <a:p>
            <a:r>
              <a:rPr lang="ru-RU" smtClean="0"/>
              <a:t>Председатель комитета  экологии</a:t>
            </a:r>
          </a:p>
        </p:txBody>
      </p:sp>
      <p:pic>
        <p:nvPicPr>
          <p:cNvPr id="20484" name="Picture 4" descr="F:\DCIM\106___12\IMG_1829.JPG"/>
          <p:cNvPicPr>
            <a:picLocks noChangeAspect="1" noChangeArrowheads="1"/>
          </p:cNvPicPr>
          <p:nvPr/>
        </p:nvPicPr>
        <p:blipFill>
          <a:blip r:embed="rId2" cstate="print"/>
          <a:srcRect l="6944" t="8333" r="2777"/>
          <a:stretch>
            <a:fillRect/>
          </a:stretch>
        </p:blipFill>
        <p:spPr bwMode="auto">
          <a:xfrm>
            <a:off x="500034" y="1500174"/>
            <a:ext cx="2902162" cy="3929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Круглая лента лицом вверх 4"/>
          <p:cNvSpPr/>
          <p:nvPr/>
        </p:nvSpPr>
        <p:spPr>
          <a:xfrm>
            <a:off x="714375" y="285750"/>
            <a:ext cx="8215313" cy="1428750"/>
          </a:xfrm>
          <a:prstGeom prst="ellipseRibbon2">
            <a:avLst>
              <a:gd name="adj1" fmla="val 25000"/>
              <a:gd name="adj2" fmla="val 73880"/>
              <a:gd name="adj3" fmla="val 125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Комитет экологии</a:t>
            </a:r>
          </a:p>
        </p:txBody>
      </p:sp>
      <p:sp>
        <p:nvSpPr>
          <p:cNvPr id="6" name="Выноска-облако 5"/>
          <p:cNvSpPr/>
          <p:nvPr/>
        </p:nvSpPr>
        <p:spPr>
          <a:xfrm>
            <a:off x="3786182" y="1857364"/>
            <a:ext cx="4786346" cy="2000264"/>
          </a:xfrm>
          <a:prstGeom prst="cloudCallout">
            <a:avLst>
              <a:gd name="adj1" fmla="val -61666"/>
              <a:gd name="adj2" fmla="val 15176"/>
            </a:avLst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FF00"/>
                </a:solidFill>
              </a:rPr>
              <a:t>Мысли глобально, действуй локально.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80" name="Picture 2" descr="C:\Users\ХШСШ Угинова ЛА\Desktop\фото\2013-14\Посадка пасадки\IMG_49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3857625"/>
            <a:ext cx="4694237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3" descr="C:\Users\ХШСШ Угинова ЛА\Desktop\фото\2013-14\Посади дерево\DSCN13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00042"/>
            <a:ext cx="4324350" cy="35004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66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4582" name="Picture 4" descr="C:\Users\ХШСШ Угинова ЛА\Desktop\фото\2013-14\Посадка пасадки\IMG_49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000250"/>
            <a:ext cx="4286250" cy="24066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4583" name="Picture 12" descr="танццвет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" y="2714625"/>
            <a:ext cx="1643062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4" name="TextBox 7"/>
          <p:cNvSpPr txBox="1">
            <a:spLocks noChangeArrowheads="1"/>
          </p:cNvSpPr>
          <p:nvPr/>
        </p:nvSpPr>
        <p:spPr bwMode="auto">
          <a:xfrm>
            <a:off x="4429125" y="214313"/>
            <a:ext cx="471487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442E96"/>
                </a:solidFill>
              </a:rPr>
              <a:t>  </a:t>
            </a:r>
            <a:r>
              <a:rPr lang="ru-RU" sz="2000" b="1">
                <a:solidFill>
                  <a:srgbClr val="FF0000"/>
                </a:solidFill>
              </a:rPr>
              <a:t>Мы - ежегодные участники акций:</a:t>
            </a:r>
          </a:p>
          <a:p>
            <a:pPr>
              <a:buFont typeface="Arial" charset="0"/>
              <a:buChar char="•"/>
            </a:pPr>
            <a:r>
              <a:rPr lang="ru-RU" sz="2000" b="1">
                <a:solidFill>
                  <a:srgbClr val="3333CC"/>
                </a:solidFill>
              </a:rPr>
              <a:t>Марш парков</a:t>
            </a:r>
          </a:p>
          <a:p>
            <a:pPr>
              <a:buFont typeface="Arial" charset="0"/>
              <a:buChar char="•"/>
            </a:pPr>
            <a:r>
              <a:rPr lang="ru-RU" sz="2000" b="1">
                <a:solidFill>
                  <a:srgbClr val="3333CC"/>
                </a:solidFill>
              </a:rPr>
              <a:t>Весенняя неделя добра</a:t>
            </a:r>
          </a:p>
          <a:p>
            <a:pPr>
              <a:buFont typeface="Arial" charset="0"/>
              <a:buChar char="•"/>
            </a:pPr>
            <a:r>
              <a:rPr lang="ru-RU" sz="2000" b="1">
                <a:solidFill>
                  <a:srgbClr val="3333CC"/>
                </a:solidFill>
              </a:rPr>
              <a:t>Посади  дерево</a:t>
            </a:r>
          </a:p>
          <a:p>
            <a:pPr>
              <a:buFont typeface="Arial" charset="0"/>
              <a:buChar char="•"/>
            </a:pPr>
            <a:r>
              <a:rPr lang="ru-RU" sz="2000" b="1">
                <a:solidFill>
                  <a:srgbClr val="3333CC"/>
                </a:solidFill>
              </a:rPr>
              <a:t>Берёзка</a:t>
            </a:r>
          </a:p>
          <a:p>
            <a:pPr>
              <a:buFont typeface="Arial" charset="0"/>
              <a:buChar char="•"/>
            </a:pPr>
            <a:r>
              <a:rPr lang="ru-RU" sz="2000" b="1">
                <a:solidFill>
                  <a:srgbClr val="3333CC"/>
                </a:solidFill>
              </a:rPr>
              <a:t>Урок чистоты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714375" y="5214938"/>
            <a:ext cx="7972425" cy="911225"/>
          </a:xfrm>
        </p:spPr>
        <p:txBody>
          <a:bodyPr/>
          <a:lstStyle/>
          <a:p>
            <a:r>
              <a:rPr lang="ru-RU" smtClean="0"/>
              <a:t>Клементьева Алина - депутат ДШД</a:t>
            </a:r>
          </a:p>
          <a:p>
            <a:r>
              <a:rPr lang="ru-RU" smtClean="0"/>
              <a:t>Председатель комитета труда</a:t>
            </a:r>
          </a:p>
        </p:txBody>
      </p:sp>
      <p:pic>
        <p:nvPicPr>
          <p:cNvPr id="36866" name="Picture 2" descr="F:\DCIM\106___12\IMG_1804.JPG"/>
          <p:cNvPicPr>
            <a:picLocks noChangeAspect="1" noChangeArrowheads="1"/>
          </p:cNvPicPr>
          <p:nvPr/>
        </p:nvPicPr>
        <p:blipFill>
          <a:blip r:embed="rId2" cstate="print">
            <a:lum contrast="-20000"/>
          </a:blip>
          <a:srcRect l="26562" t="12500" r="28906" b="7291"/>
          <a:stretch>
            <a:fillRect/>
          </a:stretch>
        </p:blipFill>
        <p:spPr bwMode="auto">
          <a:xfrm>
            <a:off x="500034" y="1643049"/>
            <a:ext cx="2857520" cy="3860159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5" name="Круглая лента лицом вверх 4"/>
          <p:cNvSpPr/>
          <p:nvPr/>
        </p:nvSpPr>
        <p:spPr>
          <a:xfrm>
            <a:off x="714375" y="285750"/>
            <a:ext cx="8215313" cy="1428750"/>
          </a:xfrm>
          <a:prstGeom prst="ellipseRibbon2">
            <a:avLst>
              <a:gd name="adj1" fmla="val 25000"/>
              <a:gd name="adj2" fmla="val 73880"/>
              <a:gd name="adj3" fmla="val 125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Комитет труда</a:t>
            </a:r>
          </a:p>
        </p:txBody>
      </p:sp>
      <p:sp>
        <p:nvSpPr>
          <p:cNvPr id="6" name="Выноска-облако 5"/>
          <p:cNvSpPr/>
          <p:nvPr/>
        </p:nvSpPr>
        <p:spPr>
          <a:xfrm rot="20775630">
            <a:off x="3857625" y="1857375"/>
            <a:ext cx="5286375" cy="2286000"/>
          </a:xfrm>
          <a:prstGeom prst="cloudCallout">
            <a:avLst>
              <a:gd name="adj1" fmla="val -61690"/>
              <a:gd name="adj2" fmla="val -5775"/>
            </a:avLst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</a:rPr>
              <a:t> Не откладывай на завтра то, что можно сделать сегодня.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357188" y="357188"/>
            <a:ext cx="8515350" cy="928687"/>
          </a:xfrm>
        </p:spPr>
        <p:txBody>
          <a:bodyPr/>
          <a:lstStyle/>
          <a:p>
            <a:r>
              <a:rPr lang="ru-RU" smtClean="0"/>
              <a:t> </a:t>
            </a:r>
            <a:r>
              <a:rPr lang="ru-RU" sz="2800" b="1" i="1" smtClean="0">
                <a:solidFill>
                  <a:srgbClr val="FF5050"/>
                </a:solidFill>
              </a:rPr>
              <a:t>Труд в наше время – это великое право</a:t>
            </a:r>
            <a:br>
              <a:rPr lang="ru-RU" sz="2800" b="1" i="1" smtClean="0">
                <a:solidFill>
                  <a:srgbClr val="FF5050"/>
                </a:solidFill>
              </a:rPr>
            </a:br>
            <a:r>
              <a:rPr lang="ru-RU" sz="2800" b="1" i="1" smtClean="0">
                <a:solidFill>
                  <a:srgbClr val="FF5050"/>
                </a:solidFill>
              </a:rPr>
              <a:t> и великая обязанность.</a:t>
            </a:r>
            <a:endParaRPr lang="ru-RU" b="1" i="1" smtClean="0">
              <a:solidFill>
                <a:srgbClr val="FF5050"/>
              </a:solidFill>
            </a:endParaRP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8" name="Picture 2" descr="C:\Users\ХШСШ Угинова ЛА\Desktop\фото\2013-14\108NIKON\DSCN16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8" y="3197225"/>
            <a:ext cx="4576762" cy="343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F:\DCIM\106___12\IMG_18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857375"/>
            <a:ext cx="390525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 descr="F:\DCIM\106___12\IMG_18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5" y="1357313"/>
            <a:ext cx="3857625" cy="289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457200" y="4643438"/>
            <a:ext cx="8229600" cy="1482725"/>
          </a:xfrm>
        </p:spPr>
        <p:txBody>
          <a:bodyPr/>
          <a:lstStyle/>
          <a:p>
            <a:r>
              <a:rPr lang="ru-RU" sz="2800" b="1" smtClean="0"/>
              <a:t>Макарова  Елена - депутат ДШД</a:t>
            </a:r>
          </a:p>
          <a:p>
            <a:r>
              <a:rPr lang="ru-RU" sz="2800" b="1" smtClean="0"/>
              <a:t>Председатель комитета информации</a:t>
            </a:r>
          </a:p>
        </p:txBody>
      </p:sp>
      <p:pic>
        <p:nvPicPr>
          <p:cNvPr id="40962" name="Picture 2" descr="F:\DCIM\106___12\IMG_18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3578894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Выноска-облако 4"/>
          <p:cNvSpPr/>
          <p:nvPr/>
        </p:nvSpPr>
        <p:spPr>
          <a:xfrm>
            <a:off x="285750" y="214313"/>
            <a:ext cx="8358188" cy="1143000"/>
          </a:xfrm>
          <a:prstGeom prst="cloudCallout">
            <a:avLst>
              <a:gd name="adj1" fmla="val -21330"/>
              <a:gd name="adj2" fmla="val 38258"/>
            </a:avLst>
          </a:prstGeom>
          <a:gradFill flip="none" rotWithShape="1">
            <a:gsLst>
              <a:gs pos="0">
                <a:srgbClr val="FF5050">
                  <a:tint val="66000"/>
                  <a:satMod val="160000"/>
                </a:srgbClr>
              </a:gs>
              <a:gs pos="50000">
                <a:srgbClr val="FF5050">
                  <a:tint val="44500"/>
                  <a:satMod val="160000"/>
                </a:srgbClr>
              </a:gs>
              <a:gs pos="100000">
                <a:srgbClr val="FF505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4203C1"/>
                </a:solidFill>
              </a:rPr>
              <a:t>Комитет информации</a:t>
            </a:r>
          </a:p>
        </p:txBody>
      </p:sp>
      <p:sp>
        <p:nvSpPr>
          <p:cNvPr id="6" name="Выноска-облако 5"/>
          <p:cNvSpPr/>
          <p:nvPr/>
        </p:nvSpPr>
        <p:spPr>
          <a:xfrm>
            <a:off x="4429125" y="1500188"/>
            <a:ext cx="4357688" cy="2643187"/>
          </a:xfrm>
          <a:prstGeom prst="cloudCallout">
            <a:avLst>
              <a:gd name="adj1" fmla="val -68123"/>
              <a:gd name="adj2" fmla="val 12232"/>
            </a:avLst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</a:rPr>
              <a:t>Дай  человеку долю информации и он дорисует остальное!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6" name="Picture 2" descr="C:\Users\ХШСШ Угинова ЛА\Desktop\фото\2013-14\105NIKON\DSCN13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5" y="3535363"/>
            <a:ext cx="4148138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3" descr="C:\Users\ХШСШ Угинова ЛА\Desktop\фото\2013-14\Зарница 2014\IMG_4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3" y="214313"/>
            <a:ext cx="445135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4" descr="F:\DCIM\106___12\IMG_17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3071813"/>
            <a:ext cx="4000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 descr="F:\DCIM\106___12\IMG_18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0" y="285750"/>
            <a:ext cx="3214688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3714750" y="2071688"/>
            <a:ext cx="2643188" cy="1643062"/>
          </a:xfrm>
          <a:prstGeom prst="ellips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4203C1"/>
                </a:solidFill>
              </a:rPr>
              <a:t>Выпуск газет, поздравлений и школьная газета «Переменка»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>
          <a:xfrm>
            <a:off x="4214813" y="4429125"/>
            <a:ext cx="4471987" cy="1697038"/>
          </a:xfrm>
        </p:spPr>
        <p:txBody>
          <a:bodyPr/>
          <a:lstStyle/>
          <a:p>
            <a:r>
              <a:rPr lang="ru-RU" sz="2400" smtClean="0">
                <a:latin typeface="Arial" charset="0"/>
                <a:cs typeface="Arial" charset="0"/>
              </a:rPr>
              <a:t> </a:t>
            </a:r>
            <a:r>
              <a:rPr lang="ru-RU" sz="24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Михайлова Екатерина – депутат ДШД</a:t>
            </a:r>
          </a:p>
          <a:p>
            <a:r>
              <a:rPr lang="ru-RU" sz="2400" b="1" smtClean="0">
                <a:solidFill>
                  <a:srgbClr val="002060"/>
                </a:solidFill>
                <a:latin typeface="Arial" charset="0"/>
                <a:cs typeface="Arial" charset="0"/>
              </a:rPr>
              <a:t>Помощник  председателя комитета шефской  помощи</a:t>
            </a:r>
          </a:p>
          <a:p>
            <a:endParaRPr lang="ru-RU" sz="2400" smtClean="0">
              <a:latin typeface="Arial" charset="0"/>
              <a:cs typeface="Arial" charset="0"/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500063" y="214313"/>
            <a:ext cx="8643937" cy="928687"/>
          </a:xfrm>
          <a:prstGeom prst="cloudCallout">
            <a:avLst>
              <a:gd name="adj1" fmla="val -21927"/>
              <a:gd name="adj2" fmla="val 31943"/>
            </a:avLst>
          </a:prstGeom>
          <a:solidFill>
            <a:srgbClr val="FF66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442E96"/>
                </a:solidFill>
              </a:rPr>
              <a:t>Комитет  шефской помощи</a:t>
            </a:r>
          </a:p>
        </p:txBody>
      </p:sp>
      <p:pic>
        <p:nvPicPr>
          <p:cNvPr id="5" name="Picture 2" descr="F:\DCIM\106___12\IMG_1806.JPG"/>
          <p:cNvPicPr>
            <a:picLocks noChangeAspect="1" noChangeArrowheads="1"/>
          </p:cNvPicPr>
          <p:nvPr/>
        </p:nvPicPr>
        <p:blipFill>
          <a:blip r:embed="rId2" cstate="print"/>
          <a:srcRect l="13682" r="15627"/>
          <a:stretch>
            <a:fillRect/>
          </a:stretch>
        </p:blipFill>
        <p:spPr bwMode="auto">
          <a:xfrm>
            <a:off x="500034" y="1428736"/>
            <a:ext cx="2500330" cy="2652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38" name="Picture 2" descr="F:\DCIM\106___12\IMG_1847.JPG"/>
          <p:cNvPicPr>
            <a:picLocks noChangeAspect="1" noChangeArrowheads="1"/>
          </p:cNvPicPr>
          <p:nvPr/>
        </p:nvPicPr>
        <p:blipFill>
          <a:blip r:embed="rId3" cstate="print"/>
          <a:srcRect l="10383" t="13115" b="14754"/>
          <a:stretch>
            <a:fillRect/>
          </a:stretch>
        </p:blipFill>
        <p:spPr bwMode="auto">
          <a:xfrm>
            <a:off x="6533294" y="1571612"/>
            <a:ext cx="2396405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Выноска-облако 6"/>
          <p:cNvSpPr/>
          <p:nvPr/>
        </p:nvSpPr>
        <p:spPr>
          <a:xfrm>
            <a:off x="2786063" y="1214438"/>
            <a:ext cx="4000500" cy="2857500"/>
          </a:xfrm>
          <a:prstGeom prst="cloudCallout">
            <a:avLst>
              <a:gd name="adj1" fmla="val -10044"/>
              <a:gd name="adj2" fmla="val 28293"/>
            </a:avLst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 </a:t>
            </a:r>
            <a:r>
              <a:rPr lang="ru-RU" sz="2400" b="1" dirty="0">
                <a:solidFill>
                  <a:srgbClr val="442E96"/>
                </a:solidFill>
              </a:rPr>
              <a:t>Нет в жизни ничего лучше, чем помощь  друга и взаимная радость.</a:t>
            </a:r>
          </a:p>
        </p:txBody>
      </p:sp>
      <p:sp>
        <p:nvSpPr>
          <p:cNvPr id="29704" name="TextBox 7"/>
          <p:cNvSpPr txBox="1">
            <a:spLocks noChangeArrowheads="1"/>
          </p:cNvSpPr>
          <p:nvPr/>
        </p:nvSpPr>
        <p:spPr bwMode="auto">
          <a:xfrm>
            <a:off x="0" y="4429125"/>
            <a:ext cx="421481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442E96"/>
                </a:solidFill>
              </a:rPr>
              <a:t> </a:t>
            </a:r>
            <a:r>
              <a:rPr lang="ru-RU" sz="2400" b="1">
                <a:solidFill>
                  <a:srgbClr val="002060"/>
                </a:solidFill>
              </a:rPr>
              <a:t>Михайлова Виктория  -депутат ДШД</a:t>
            </a:r>
          </a:p>
          <a:p>
            <a:r>
              <a:rPr lang="ru-RU" sz="2400" b="1">
                <a:solidFill>
                  <a:srgbClr val="002060"/>
                </a:solidFill>
              </a:rPr>
              <a:t>Председатель комитета  шефской помощи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Гимн ДШД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3900486" cy="4857783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О  храм науки вечной,</a:t>
            </a:r>
          </a:p>
          <a:p>
            <a:pPr>
              <a:buNone/>
            </a:pPr>
            <a:r>
              <a:rPr lang="ru-RU" sz="2000" b="1" dirty="0" smtClean="0"/>
              <a:t> Как крепость ты стоишь.</a:t>
            </a:r>
          </a:p>
          <a:p>
            <a:pPr>
              <a:buNone/>
            </a:pPr>
            <a:r>
              <a:rPr lang="ru-RU" sz="2000" b="1" dirty="0" smtClean="0"/>
              <a:t>Сокровищница знаний, </a:t>
            </a:r>
          </a:p>
          <a:p>
            <a:pPr>
              <a:buNone/>
            </a:pPr>
            <a:r>
              <a:rPr lang="ru-RU" sz="2000" b="1" dirty="0" smtClean="0"/>
              <a:t>Их множишь и хранишь.</a:t>
            </a:r>
          </a:p>
          <a:p>
            <a:pPr>
              <a:buNone/>
            </a:pPr>
            <a:r>
              <a:rPr lang="ru-RU" sz="2000" b="1" dirty="0" smtClean="0"/>
              <a:t>Моя родная школа,</a:t>
            </a:r>
          </a:p>
          <a:p>
            <a:pPr>
              <a:buNone/>
            </a:pPr>
            <a:r>
              <a:rPr lang="ru-RU" sz="2000" b="1" dirty="0" smtClean="0"/>
              <a:t>Дороже не найти.</a:t>
            </a:r>
          </a:p>
          <a:p>
            <a:pPr>
              <a:buNone/>
            </a:pPr>
            <a:r>
              <a:rPr lang="ru-RU" sz="2000" b="1" dirty="0" smtClean="0"/>
              <a:t>Как здорово, что все мы здесь</a:t>
            </a:r>
          </a:p>
          <a:p>
            <a:pPr>
              <a:buNone/>
            </a:pPr>
            <a:r>
              <a:rPr lang="ru-RU" sz="2000" b="1" dirty="0" smtClean="0"/>
              <a:t>Сегодня собрались.</a:t>
            </a:r>
          </a:p>
          <a:p>
            <a:pPr lvl="0">
              <a:buNone/>
            </a:pPr>
            <a:r>
              <a:rPr lang="ru-RU" sz="2000" b="1" dirty="0" smtClean="0">
                <a:solidFill>
                  <a:prstClr val="black"/>
                </a:solidFill>
              </a:rPr>
              <a:t> Со всей округи дети</a:t>
            </a:r>
          </a:p>
          <a:p>
            <a:pPr lvl="0">
              <a:buNone/>
            </a:pPr>
            <a:r>
              <a:rPr lang="ru-RU" sz="2000" b="1" dirty="0" smtClean="0">
                <a:solidFill>
                  <a:prstClr val="black"/>
                </a:solidFill>
              </a:rPr>
              <a:t>С  утра к тебе идут. </a:t>
            </a:r>
          </a:p>
          <a:p>
            <a:pPr lvl="0">
              <a:buNone/>
            </a:pPr>
            <a:r>
              <a:rPr lang="ru-RU" sz="2000" b="1" dirty="0" smtClean="0">
                <a:solidFill>
                  <a:prstClr val="black"/>
                </a:solidFill>
              </a:rPr>
              <a:t>Туда, где окна светят, </a:t>
            </a:r>
          </a:p>
          <a:p>
            <a:pPr lvl="0">
              <a:buNone/>
            </a:pPr>
            <a:r>
              <a:rPr lang="ru-RU" sz="2000" b="1" dirty="0" smtClean="0">
                <a:solidFill>
                  <a:prstClr val="black"/>
                </a:solidFill>
              </a:rPr>
              <a:t>И где всегда нас ждут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29058" y="785792"/>
            <a:ext cx="32750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</a:pPr>
            <a:endParaRPr lang="ru-RU" sz="1600" dirty="0" smtClean="0">
              <a:solidFill>
                <a:prstClr val="black"/>
              </a:solidFill>
              <a:latin typeface="Calibri"/>
            </a:endParaRP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И классы, и уроки,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Товарищи, друзья,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Коллеги-педагоги,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Вся  школьная  семья.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2786058"/>
            <a:ext cx="3941762" cy="3280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Мальчишеское братство,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Союз учителей.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Спортивные турниры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И творчество детей.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Под крышею твоею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Мы все объединились.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Как здорово, что все мы здесь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Сегодня собрались.</a:t>
            </a: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ru-RU" sz="16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Picture 5" descr="37r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285728"/>
            <a:ext cx="1873250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428625" y="214313"/>
            <a:ext cx="8286750" cy="1214437"/>
          </a:xfrm>
          <a:prstGeom prst="flowChartPunchedTape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Операция « Забота»</a:t>
            </a:r>
          </a:p>
        </p:txBody>
      </p:sp>
      <p:pic>
        <p:nvPicPr>
          <p:cNvPr id="30725" name="Picture 2" descr="C:\Users\ХШСШ Угинова ЛА\Desktop\фото\фото для Растим патриотов россии\SAM_27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374775"/>
            <a:ext cx="37147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3" descr="C:\Users\ХШСШ Угинова ЛА\Desktop\фото\2013-14\Сандиярова\DSCN05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0" y="1357313"/>
            <a:ext cx="415290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4" descr="C:\Users\ХШСШ Угинова ЛА\Desktop\фото\2013-14\Сандиярова\DSCN05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" y="3500438"/>
            <a:ext cx="40005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7" name="Picture 3" descr="C:\Users\ХШСШ Угинова ЛА\Desktop\фото\2013-14\День победы\IMG_49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0" y="2900363"/>
            <a:ext cx="5745163" cy="3225800"/>
          </a:xfrm>
          <a:noFill/>
        </p:spPr>
      </p:pic>
      <p:pic>
        <p:nvPicPr>
          <p:cNvPr id="31748" name="Picture 4" descr="C:\Users\ХШСШ Угинова ЛА\Desktop\фото\2013-14\День победы\IMG_49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14313"/>
            <a:ext cx="483393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2" descr="салют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8" y="1500188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5" descr="C:\Users\ХШСШ Угинова ЛА\Desktop\фото\фото для Растим патриотов россии\DSCN4420.JPG"/>
          <p:cNvPicPr>
            <a:picLocks noChangeAspect="1" noChangeArrowheads="1"/>
          </p:cNvPicPr>
          <p:nvPr/>
        </p:nvPicPr>
        <p:blipFill>
          <a:blip r:embed="rId5" cstate="print"/>
          <a:srcRect b="13379"/>
          <a:stretch>
            <a:fillRect/>
          </a:stretch>
        </p:blipFill>
        <p:spPr bwMode="auto">
          <a:xfrm>
            <a:off x="285750" y="3357563"/>
            <a:ext cx="307816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6" descr="C:\Users\ХШСШ Угинова ЛА\Desktop\фото\фото для Растим патриотов россии\DSCN30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0" y="428625"/>
            <a:ext cx="3052763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" name="MVI_4083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0" y="1643063"/>
            <a:ext cx="6096000" cy="4572000"/>
          </a:xfrm>
        </p:spPr>
      </p:pic>
      <p:pic>
        <p:nvPicPr>
          <p:cNvPr id="32772" name="Picture 3" descr="C:\Users\ХШСШ Угинова ЛА\Desktop\фото\Эльза\DSCN36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2286000"/>
            <a:ext cx="2290762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2" descr="C:\Users\ХШСШ Угинова ЛА\Desktop\фото\Эльза\DSCN36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214313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6" descr="C:\Users\ХШСШ Угинова ЛА\Desktop\фото\Эльза\DSCN368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50" y="4357688"/>
            <a:ext cx="235743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Выноска-облако 9"/>
          <p:cNvSpPr/>
          <p:nvPr/>
        </p:nvSpPr>
        <p:spPr>
          <a:xfrm>
            <a:off x="3071802" y="285728"/>
            <a:ext cx="5786478" cy="1214446"/>
          </a:xfrm>
          <a:prstGeom prst="cloudCallout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Конкурс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 «Замечательный вожатый»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user\Desktop\совет старшеклассников КОНКУРС\img  56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862162" y="2500306"/>
            <a:ext cx="4710365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66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/>
          </a:extLst>
        </p:spPr>
      </p:pic>
      <p:pic>
        <p:nvPicPr>
          <p:cNvPr id="5" name="Picture 5" descr="C:\Users\user\Desktop\совет старшеклассников КОНКУРС\img _55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42910" y="1928802"/>
            <a:ext cx="3321112" cy="221621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/>
          </a:extLst>
        </p:spPr>
      </p:pic>
      <p:sp>
        <p:nvSpPr>
          <p:cNvPr id="6" name="Лента лицом вниз 5"/>
          <p:cNvSpPr/>
          <p:nvPr/>
        </p:nvSpPr>
        <p:spPr>
          <a:xfrm>
            <a:off x="0" y="214290"/>
            <a:ext cx="8858280" cy="1357322"/>
          </a:xfrm>
          <a:prstGeom prst="ribbon">
            <a:avLst>
              <a:gd name="adj1" fmla="val 16667"/>
              <a:gd name="adj2" fmla="val 74531"/>
            </a:avLst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Степанова Анастасия ,  Никифорова </a:t>
            </a:r>
            <a:r>
              <a:rPr lang="ru-RU" sz="2400" b="1" dirty="0" err="1" smtClean="0">
                <a:solidFill>
                  <a:srgbClr val="FF0000"/>
                </a:solidFill>
              </a:rPr>
              <a:t>Эльза</a:t>
            </a:r>
            <a:r>
              <a:rPr lang="ru-RU" sz="2400" b="1" dirty="0" smtClean="0">
                <a:solidFill>
                  <a:srgbClr val="FF0000"/>
                </a:solidFill>
              </a:rPr>
              <a:t> –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депутаты  Детской районной Думы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" name="Лента лицом вниз 4"/>
          <p:cNvSpPr/>
          <p:nvPr/>
        </p:nvSpPr>
        <p:spPr>
          <a:xfrm>
            <a:off x="0" y="214313"/>
            <a:ext cx="8929688" cy="1000125"/>
          </a:xfrm>
          <a:prstGeom prst="ribbon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</a:rPr>
              <a:t>V </a:t>
            </a:r>
            <a:r>
              <a:rPr lang="ru-RU" sz="2400" b="1" dirty="0">
                <a:solidFill>
                  <a:srgbClr val="002060"/>
                </a:solidFill>
              </a:rPr>
              <a:t> Республиканский форум СДО</a:t>
            </a:r>
          </a:p>
        </p:txBody>
      </p:sp>
      <p:pic>
        <p:nvPicPr>
          <p:cNvPr id="33797" name="Picture 2" descr="C:\Users\ХШСШ Салмина\Desktop\казань\DSC02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24765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2" descr="C:\Users\ХШСШ Салмина\Desktop\казань\DSC02343.JPG"/>
          <p:cNvPicPr>
            <a:picLocks noChangeAspect="1" noChangeArrowheads="1"/>
          </p:cNvPicPr>
          <p:nvPr/>
        </p:nvPicPr>
        <p:blipFill>
          <a:blip r:embed="rId3" cstate="print"/>
          <a:srcRect l="14999"/>
          <a:stretch>
            <a:fillRect/>
          </a:stretch>
        </p:blipFill>
        <p:spPr bwMode="auto">
          <a:xfrm>
            <a:off x="6500813" y="2928938"/>
            <a:ext cx="24288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2" descr="C:\Users\ХШСШ Салмина\Desktop\казань\DSC023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688" y="1214438"/>
            <a:ext cx="2214562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2" descr="C:\Users\ХШСШ Салмина\Desktop\казань\ta5vjE2HQZ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88" y="1428750"/>
            <a:ext cx="3832225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8" descr="http://cs620129.vk.me/v620129433/1c0f9/bdjtB2nFxB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214688"/>
            <a:ext cx="242728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8" descr="http://cs620129.vk.me/v620129433/1c0ef/6Sjs00MLOyw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929188"/>
            <a:ext cx="246221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3" name="Picture 8" descr="http://cs620129.vk.me/v620129433/1c0ef/6Sjs00MLOyw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32563" y="5000625"/>
            <a:ext cx="235426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Выноска-облако 11"/>
          <p:cNvSpPr/>
          <p:nvPr/>
        </p:nvSpPr>
        <p:spPr>
          <a:xfrm>
            <a:off x="1857375" y="6072188"/>
            <a:ext cx="5072063" cy="571500"/>
          </a:xfrm>
          <a:prstGeom prst="cloudCallout">
            <a:avLst/>
          </a:prstGeom>
          <a:solidFill>
            <a:srgbClr val="FFFF00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 </a:t>
            </a:r>
            <a:r>
              <a:rPr lang="ru-RU" b="1" dirty="0">
                <a:solidFill>
                  <a:schemeClr val="tx1"/>
                </a:solidFill>
              </a:rPr>
              <a:t>Нам выпал  счастливый билет- мы на  форуме СДО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4820" name="Picture 8" descr="2b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975"/>
            <a:ext cx="9144000" cy="680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571500" y="3429000"/>
            <a:ext cx="70008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800" b="1" i="1">
              <a:latin typeface="Century Schoolbook" pitchFamily="18" charset="0"/>
            </a:endParaRPr>
          </a:p>
          <a:p>
            <a:r>
              <a:rPr lang="ru-RU" sz="4800" b="1" i="1">
                <a:solidFill>
                  <a:srgbClr val="3333CC"/>
                </a:solidFill>
                <a:latin typeface="Century Schoolbook" pitchFamily="18" charset="0"/>
              </a:rPr>
              <a:t>Курс на будущее!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87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 flipV="1">
            <a:off x="7500938" y="6126163"/>
            <a:ext cx="1185862" cy="160337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124" name="Picture 5" descr="37r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0"/>
            <a:ext cx="195738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357563" y="0"/>
            <a:ext cx="2928937" cy="857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/>
              <a:t>Совет школы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86063" y="857250"/>
            <a:ext cx="3929062" cy="8572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Детская школьная дума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43000" y="2500313"/>
            <a:ext cx="6929438" cy="85725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Комитеты ДШД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28813" y="1714500"/>
            <a:ext cx="5572125" cy="8572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4203C1"/>
                </a:solidFill>
              </a:rPr>
              <a:t>Спикер ДШД</a:t>
            </a:r>
          </a:p>
        </p:txBody>
      </p:sp>
      <p:sp>
        <p:nvSpPr>
          <p:cNvPr id="12" name="Овал 11"/>
          <p:cNvSpPr/>
          <p:nvPr/>
        </p:nvSpPr>
        <p:spPr>
          <a:xfrm>
            <a:off x="285750" y="5643563"/>
            <a:ext cx="1214438" cy="12144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5</a:t>
            </a:r>
          </a:p>
        </p:txBody>
      </p:sp>
      <p:sp>
        <p:nvSpPr>
          <p:cNvPr id="13" name="Овал 12"/>
          <p:cNvSpPr/>
          <p:nvPr/>
        </p:nvSpPr>
        <p:spPr>
          <a:xfrm>
            <a:off x="5072063" y="5643563"/>
            <a:ext cx="1214437" cy="121443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4" name="Овал 13"/>
          <p:cNvSpPr/>
          <p:nvPr/>
        </p:nvSpPr>
        <p:spPr>
          <a:xfrm>
            <a:off x="6286500" y="5643563"/>
            <a:ext cx="1214438" cy="1214437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10</a:t>
            </a:r>
          </a:p>
        </p:txBody>
      </p:sp>
      <p:sp>
        <p:nvSpPr>
          <p:cNvPr id="15" name="Овал 14"/>
          <p:cNvSpPr/>
          <p:nvPr/>
        </p:nvSpPr>
        <p:spPr>
          <a:xfrm>
            <a:off x="7572375" y="5643563"/>
            <a:ext cx="1214438" cy="1214437"/>
          </a:xfrm>
          <a:prstGeom prst="ellipse">
            <a:avLst/>
          </a:prstGeom>
          <a:solidFill>
            <a:srgbClr val="66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6" name="Овал 15"/>
          <p:cNvSpPr/>
          <p:nvPr/>
        </p:nvSpPr>
        <p:spPr>
          <a:xfrm>
            <a:off x="3857625" y="5643563"/>
            <a:ext cx="1214438" cy="1214437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8</a:t>
            </a:r>
          </a:p>
        </p:txBody>
      </p:sp>
      <p:sp>
        <p:nvSpPr>
          <p:cNvPr id="17" name="Овал 16"/>
          <p:cNvSpPr/>
          <p:nvPr/>
        </p:nvSpPr>
        <p:spPr>
          <a:xfrm>
            <a:off x="1500188" y="5643563"/>
            <a:ext cx="1214437" cy="121443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/>
              <a:t>6</a:t>
            </a:r>
          </a:p>
        </p:txBody>
      </p:sp>
      <p:sp>
        <p:nvSpPr>
          <p:cNvPr id="18" name="Овал 17"/>
          <p:cNvSpPr/>
          <p:nvPr/>
        </p:nvSpPr>
        <p:spPr>
          <a:xfrm>
            <a:off x="2643188" y="5643563"/>
            <a:ext cx="1214437" cy="121443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2000250" y="3214688"/>
            <a:ext cx="1357313" cy="2357437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3357563" y="3286125"/>
            <a:ext cx="1214437" cy="235743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4429125" y="3286125"/>
            <a:ext cx="1071563" cy="2357438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5429250" y="3286125"/>
            <a:ext cx="1071563" cy="2357438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6357938" y="3286125"/>
            <a:ext cx="1071562" cy="2357438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7429500" y="3357563"/>
            <a:ext cx="1071563" cy="2286000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500063" y="3286125"/>
            <a:ext cx="1428750" cy="2357438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143" name="TextBox 31"/>
          <p:cNvSpPr txBox="1">
            <a:spLocks noChangeArrowheads="1"/>
          </p:cNvSpPr>
          <p:nvPr/>
        </p:nvSpPr>
        <p:spPr bwMode="auto">
          <a:xfrm rot="-4458534">
            <a:off x="110332" y="4641056"/>
            <a:ext cx="1714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Образования</a:t>
            </a:r>
          </a:p>
        </p:txBody>
      </p:sp>
      <p:sp>
        <p:nvSpPr>
          <p:cNvPr id="5144" name="TextBox 32"/>
          <p:cNvSpPr txBox="1">
            <a:spLocks noChangeArrowheads="1"/>
          </p:cNvSpPr>
          <p:nvPr/>
        </p:nvSpPr>
        <p:spPr bwMode="auto">
          <a:xfrm rot="-4446232">
            <a:off x="1814513" y="4697413"/>
            <a:ext cx="13033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Культуры</a:t>
            </a:r>
          </a:p>
        </p:txBody>
      </p:sp>
      <p:sp>
        <p:nvSpPr>
          <p:cNvPr id="5145" name="TextBox 33"/>
          <p:cNvSpPr txBox="1">
            <a:spLocks noChangeArrowheads="1"/>
          </p:cNvSpPr>
          <p:nvPr/>
        </p:nvSpPr>
        <p:spPr bwMode="auto">
          <a:xfrm rot="-4452121">
            <a:off x="3263106" y="4558507"/>
            <a:ext cx="11414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СПОРТА</a:t>
            </a:r>
          </a:p>
        </p:txBody>
      </p:sp>
      <p:sp>
        <p:nvSpPr>
          <p:cNvPr id="5146" name="TextBox 34"/>
          <p:cNvSpPr txBox="1">
            <a:spLocks noChangeArrowheads="1"/>
          </p:cNvSpPr>
          <p:nvPr/>
        </p:nvSpPr>
        <p:spPr bwMode="auto">
          <a:xfrm rot="-4628735">
            <a:off x="3812382" y="4409281"/>
            <a:ext cx="2063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ИНФОРМАЦИИ</a:t>
            </a:r>
          </a:p>
        </p:txBody>
      </p:sp>
      <p:sp>
        <p:nvSpPr>
          <p:cNvPr id="5147" name="TextBox 35"/>
          <p:cNvSpPr txBox="1">
            <a:spLocks noChangeArrowheads="1"/>
          </p:cNvSpPr>
          <p:nvPr/>
        </p:nvSpPr>
        <p:spPr bwMode="auto">
          <a:xfrm rot="-4699713">
            <a:off x="5123656" y="4680744"/>
            <a:ext cx="13985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Экологии</a:t>
            </a:r>
          </a:p>
        </p:txBody>
      </p:sp>
      <p:sp>
        <p:nvSpPr>
          <p:cNvPr id="5148" name="TextBox 36"/>
          <p:cNvSpPr txBox="1">
            <a:spLocks noChangeArrowheads="1"/>
          </p:cNvSpPr>
          <p:nvPr/>
        </p:nvSpPr>
        <p:spPr bwMode="auto">
          <a:xfrm rot="-4788048">
            <a:off x="6030913" y="4471988"/>
            <a:ext cx="14112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Труда</a:t>
            </a:r>
          </a:p>
        </p:txBody>
      </p:sp>
      <p:sp>
        <p:nvSpPr>
          <p:cNvPr id="5149" name="TextBox 37"/>
          <p:cNvSpPr txBox="1">
            <a:spLocks noChangeArrowheads="1"/>
          </p:cNvSpPr>
          <p:nvPr/>
        </p:nvSpPr>
        <p:spPr bwMode="auto">
          <a:xfrm rot="-4615924">
            <a:off x="7319963" y="4840288"/>
            <a:ext cx="11382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Помощи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4911725"/>
          </a:xfrm>
        </p:spPr>
        <p:txBody>
          <a:bodyPr/>
          <a:lstStyle/>
          <a:p>
            <a:r>
              <a:rPr lang="ru-RU" sz="2400" b="1" smtClean="0"/>
              <a:t>Участвовать в подготовке и обсуждении постановлений, распоряжений и иных решений затрагивающих интересы детей. </a:t>
            </a:r>
          </a:p>
          <a:p>
            <a:r>
              <a:rPr lang="ru-RU" sz="2400" b="1" smtClean="0"/>
              <a:t>Вносить предложения  администрации школы по вопросам положения детей. </a:t>
            </a:r>
          </a:p>
          <a:p>
            <a:r>
              <a:rPr lang="ru-RU" sz="2400" b="1" smtClean="0"/>
              <a:t>Участвовать в обсуждении новых школьных программ, направленных на социальное становление и развитие детей. </a:t>
            </a:r>
          </a:p>
          <a:p>
            <a:r>
              <a:rPr lang="ru-RU" sz="2400" b="1" smtClean="0"/>
              <a:t>Присутствовать и участвовать на педагогических советах школы, при обсуждении вопросов касающихся воспитания. </a:t>
            </a:r>
          </a:p>
        </p:txBody>
      </p:sp>
      <p:sp>
        <p:nvSpPr>
          <p:cNvPr id="4" name="Круглая лента лицом вверх 3"/>
          <p:cNvSpPr/>
          <p:nvPr/>
        </p:nvSpPr>
        <p:spPr>
          <a:xfrm>
            <a:off x="285750" y="428625"/>
            <a:ext cx="8858250" cy="714375"/>
          </a:xfrm>
          <a:prstGeom prst="ellipseRibbon2">
            <a:avLst>
              <a:gd name="adj1" fmla="val 25000"/>
              <a:gd name="adj2" fmla="val 63526"/>
              <a:gd name="adj3" fmla="val 125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FF0000"/>
                </a:solidFill>
              </a:rPr>
              <a:t>Задачи ДШД: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214313" y="1000125"/>
            <a:ext cx="8472487" cy="5357813"/>
          </a:xfrm>
        </p:spPr>
        <p:txBody>
          <a:bodyPr/>
          <a:lstStyle/>
          <a:p>
            <a:r>
              <a:rPr lang="ru-RU" sz="2400" b="1" smtClean="0"/>
              <a:t>Способствовать внедрению во внеклассную работу новых форм воспитания детей в связи с осваиванием программы духовно-нравственного воспитания. </a:t>
            </a:r>
          </a:p>
          <a:p>
            <a:r>
              <a:rPr lang="ru-RU" sz="2400" b="1" smtClean="0"/>
              <a:t>Улучшать спортивно-массовую и физкультурную работу среди классных активов. </a:t>
            </a:r>
          </a:p>
          <a:p>
            <a:r>
              <a:rPr lang="ru-RU" sz="2400" b="1" smtClean="0"/>
              <a:t>Активизировать общественно-политическую жизнь учащихся. </a:t>
            </a:r>
          </a:p>
          <a:p>
            <a:r>
              <a:rPr lang="ru-RU" sz="2400" b="1" smtClean="0"/>
              <a:t>Проявлять заботу о младших учащихся (приём в  наследники и в следопыты, подвижные игры на переменах, формирование органов самоуправления) </a:t>
            </a:r>
          </a:p>
          <a:p>
            <a:r>
              <a:rPr lang="ru-RU" sz="2400" b="1" smtClean="0"/>
              <a:t>Пропагандировать здоровый образ жизни, проводить профилактическую работу против курения, употребления спиртных напитков, наркомании. </a:t>
            </a:r>
          </a:p>
          <a:p>
            <a:endParaRPr lang="ru-RU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6082" name="Picture 2" descr="C:\Users\Denis\Desktop\Фото 2014\103___09\IMG_0608.JPG"/>
          <p:cNvPicPr>
            <a:picLocks noChangeAspect="1" noChangeArrowheads="1"/>
          </p:cNvPicPr>
          <p:nvPr/>
        </p:nvPicPr>
        <p:blipFill>
          <a:blip r:embed="rId2" cstate="print"/>
          <a:srcRect r="30357"/>
          <a:stretch>
            <a:fillRect/>
          </a:stretch>
        </p:blipFill>
        <p:spPr bwMode="auto">
          <a:xfrm>
            <a:off x="285720" y="1071546"/>
            <a:ext cx="2786082" cy="3000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6083" name="Picture 3" descr="C:\Users\Denis\Desktop\Фото 2014\103___09\IMG_06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00364" y="1000108"/>
            <a:ext cx="3786214" cy="2839661"/>
          </a:xfrm>
          <a:effectLst>
            <a:softEdge rad="112500"/>
          </a:effectLst>
        </p:spPr>
      </p:pic>
      <p:pic>
        <p:nvPicPr>
          <p:cNvPr id="46084" name="Picture 4" descr="C:\Users\Denis\Desktop\Фото 2014\103___09\IMG_06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071546"/>
            <a:ext cx="3143240" cy="23574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6085" name="Picture 5" descr="C:\Users\Denis\Desktop\Фото 2014\103___09\IMG_06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3643314"/>
            <a:ext cx="3952871" cy="29646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6086" name="Picture 6" descr="C:\Users\Denis\Desktop\Фото 2014\103___09\IMG_06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000504"/>
            <a:ext cx="3357586" cy="251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Круглая лента лицом вверх 9"/>
          <p:cNvSpPr/>
          <p:nvPr/>
        </p:nvSpPr>
        <p:spPr>
          <a:xfrm>
            <a:off x="0" y="214313"/>
            <a:ext cx="9144000" cy="785812"/>
          </a:xfrm>
          <a:prstGeom prst="ellipseRibbon2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</a:rPr>
              <a:t>ВЫБОРЫ СПИКЕРА ДШД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4034" name="Picture 2" descr="F:\DCIM\106___12\IMG_18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71480"/>
            <a:ext cx="3809995" cy="28574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4035" name="Picture 3" descr="F:\DCIM\106___12\IMG_18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714752"/>
            <a:ext cx="3809995" cy="28574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4036" name="Picture 4" descr="F:\DCIM\106___12\IMG_18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571876"/>
            <a:ext cx="4071934" cy="3053951"/>
          </a:xfrm>
          <a:prstGeom prst="flowChartMultidocument">
            <a:avLst/>
          </a:prstGeom>
          <a:noFill/>
          <a:ln>
            <a:solidFill>
              <a:srgbClr val="6600FF"/>
            </a:solidFill>
          </a:ln>
        </p:spPr>
      </p:pic>
      <p:pic>
        <p:nvPicPr>
          <p:cNvPr id="44037" name="Picture 5" descr="F:\DCIM\106___12\IMG_18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571480"/>
            <a:ext cx="3714744" cy="27860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Выноска-облако 7"/>
          <p:cNvSpPr/>
          <p:nvPr/>
        </p:nvSpPr>
        <p:spPr>
          <a:xfrm>
            <a:off x="1714500" y="3000375"/>
            <a:ext cx="6643688" cy="1143000"/>
          </a:xfrm>
          <a:prstGeom prst="cloudCallout">
            <a:avLst>
              <a:gd name="adj1" fmla="val -18697"/>
              <a:gd name="adj2" fmla="val 40431"/>
            </a:avLst>
          </a:prstGeom>
          <a:solidFill>
            <a:srgbClr val="FFFF00"/>
          </a:solidFill>
          <a:ln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6600CC"/>
                </a:solidFill>
              </a:rPr>
              <a:t>Заседание ДШД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714375" y="5143500"/>
            <a:ext cx="7429500" cy="1185863"/>
          </a:xfrm>
        </p:spPr>
        <p:txBody>
          <a:bodyPr/>
          <a:lstStyle/>
          <a:p>
            <a:r>
              <a:rPr lang="ru-RU" sz="3600" b="1" smtClean="0">
                <a:solidFill>
                  <a:srgbClr val="442E96"/>
                </a:solidFill>
              </a:rPr>
              <a:t>Батырева Надежда  - спикер ДШД </a:t>
            </a:r>
          </a:p>
        </p:txBody>
      </p:sp>
      <p:pic>
        <p:nvPicPr>
          <p:cNvPr id="5124" name="Picture 2" descr="F:\DCIM\106___12\IMG_1796.JPG"/>
          <p:cNvPicPr>
            <a:picLocks noChangeAspect="1" noChangeArrowheads="1"/>
          </p:cNvPicPr>
          <p:nvPr/>
        </p:nvPicPr>
        <p:blipFill>
          <a:blip r:embed="rId2" cstate="print"/>
          <a:srcRect l="6208" t="9314"/>
          <a:stretch>
            <a:fillRect/>
          </a:stretch>
        </p:blipFill>
        <p:spPr bwMode="auto">
          <a:xfrm>
            <a:off x="428596" y="642918"/>
            <a:ext cx="3237948" cy="4173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Выноска-облако 4"/>
          <p:cNvSpPr/>
          <p:nvPr/>
        </p:nvSpPr>
        <p:spPr>
          <a:xfrm>
            <a:off x="3857625" y="642938"/>
            <a:ext cx="5286375" cy="3786187"/>
          </a:xfrm>
          <a:prstGeom prst="cloudCallout">
            <a:avLst>
              <a:gd name="adj1" fmla="val -57010"/>
              <a:gd name="adj2" fmla="val -9050"/>
            </a:avLst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Цель лидерства – помочь тому, кто плохо справляется, делать своё дело хорошо, а тому, кто справляется хорошо – помочь делать  ещё лучше.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орум ШДО Юниор МОУ ООШ № 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Форум ШДО Юниор МОУ ООШ № 4</Template>
  <TotalTime>1301</TotalTime>
  <Words>663</Words>
  <Application>Microsoft Office PowerPoint</Application>
  <PresentationFormat>Экран (4:3)</PresentationFormat>
  <Paragraphs>136</Paragraphs>
  <Slides>35</Slides>
  <Notes>0</Notes>
  <HiddenSlides>0</HiddenSlides>
  <MMClips>3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Форум ШДО Юниор МОУ ООШ № 4</vt:lpstr>
      <vt:lpstr>PDF</vt:lpstr>
      <vt:lpstr>Слайд 1</vt:lpstr>
      <vt:lpstr>Эмблема ДШД «РАДУГА»</vt:lpstr>
      <vt:lpstr> Гимн ДШД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Тот, кто не приобрел культурных навыков, — груб.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 </vt:lpstr>
      <vt:lpstr>Слайд 25</vt:lpstr>
      <vt:lpstr> Труд в наше время – это великое право  и великая обязанность.</vt:lpstr>
      <vt:lpstr>Слайд 27</vt:lpstr>
      <vt:lpstr>Слайд 28</vt:lpstr>
      <vt:lpstr>Слайд 29</vt:lpstr>
      <vt:lpstr>Слайд 30</vt:lpstr>
      <vt:lpstr>Слайд 31</vt:lpstr>
      <vt:lpstr>Слайд 32</vt:lpstr>
      <vt:lpstr> </vt:lpstr>
      <vt:lpstr>Слайд 34</vt:lpstr>
      <vt:lpstr>Слайд 35</vt:lpstr>
    </vt:vector>
  </TitlesOfParts>
  <Company>RUSSIA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«Основная общеобразовательная школа № 4»</dc:title>
  <dc:creator>WiZaRd</dc:creator>
  <cp:lastModifiedBy>admin</cp:lastModifiedBy>
  <cp:revision>127</cp:revision>
  <dcterms:created xsi:type="dcterms:W3CDTF">2011-12-09T12:43:03Z</dcterms:created>
  <dcterms:modified xsi:type="dcterms:W3CDTF">2014-12-11T06:32:52Z</dcterms:modified>
</cp:coreProperties>
</file>